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9" r:id="rId2"/>
    <p:sldId id="373" r:id="rId3"/>
    <p:sldId id="491" r:id="rId4"/>
    <p:sldId id="456" r:id="rId5"/>
    <p:sldId id="508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53" r:id="rId21"/>
    <p:sldId id="527" r:id="rId22"/>
    <p:sldId id="528" r:id="rId23"/>
    <p:sldId id="529" r:id="rId24"/>
    <p:sldId id="530" r:id="rId25"/>
    <p:sldId id="531" r:id="rId26"/>
    <p:sldId id="532" r:id="rId27"/>
    <p:sldId id="543" r:id="rId28"/>
    <p:sldId id="544" r:id="rId29"/>
    <p:sldId id="542" r:id="rId30"/>
    <p:sldId id="545" r:id="rId31"/>
    <p:sldId id="546" r:id="rId32"/>
    <p:sldId id="547" r:id="rId33"/>
    <p:sldId id="524" r:id="rId34"/>
    <p:sldId id="525" r:id="rId35"/>
    <p:sldId id="526" r:id="rId36"/>
    <p:sldId id="533" r:id="rId37"/>
    <p:sldId id="534" r:id="rId38"/>
    <p:sldId id="535" r:id="rId39"/>
    <p:sldId id="536" r:id="rId40"/>
    <p:sldId id="537" r:id="rId41"/>
    <p:sldId id="538" r:id="rId42"/>
    <p:sldId id="539" r:id="rId43"/>
    <p:sldId id="540" r:id="rId44"/>
    <p:sldId id="541" r:id="rId45"/>
    <p:sldId id="549" r:id="rId46"/>
    <p:sldId id="548" r:id="rId47"/>
    <p:sldId id="551" r:id="rId48"/>
    <p:sldId id="552" r:id="rId49"/>
    <p:sldId id="55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hespread.us/cluster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hespread.us/clust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4F7FCD3-45DF-4515-9B33-9E247CCD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25" y="990474"/>
            <a:ext cx="4838949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1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588A9801-8080-4104-AFD3-2EDFF7AB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678" y="990474"/>
            <a:ext cx="4724643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8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418AFB2-8208-49BB-A58C-E28AD272A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3" y="1009525"/>
            <a:ext cx="4927853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4B310E53-921B-4CAA-BBC5-4B70BFC38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9" y="977774"/>
            <a:ext cx="5080261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2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FE7893F-3A2A-43BA-82DF-AFA89048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74" y="990474"/>
            <a:ext cx="4902452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906FD64B-0BC9-491D-851C-924962B7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0" y="984124"/>
            <a:ext cx="5042159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1DFC9263-5880-41EC-B9F7-60A1A93E1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6" y="996825"/>
            <a:ext cx="5219968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Examples of clustering: Customer Segmentation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 descr="Image result for k-means clustering examples">
            <a:extLst>
              <a:ext uri="{FF2B5EF4-FFF2-40B4-BE49-F238E27FC236}">
                <a16:creationId xmlns:a16="http://schemas.microsoft.com/office/drawing/2014/main" id="{C64D4193-9255-48E2-9B2C-1468121A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31" y="1657467"/>
            <a:ext cx="9333571" cy="44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30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Examples of clustering: Clustering Wide Receivers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21E10-88AC-4139-AE6A-0AD252FF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8661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From: </a:t>
            </a:r>
            <a:r>
              <a:rPr lang="en-US" sz="2400" dirty="0">
                <a:hlinkClick r:id="rId2"/>
              </a:rPr>
              <a:t>http://thespread.us/clustering.html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8EC0B-9D1C-4669-9D40-89ED7E88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61" y="1068839"/>
            <a:ext cx="7736158" cy="49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Examples of clustering: Clustering Wide Receivers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21E10-88AC-4139-AE6A-0AD252FF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8661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From: </a:t>
            </a:r>
            <a:r>
              <a:rPr lang="en-US" sz="2400" dirty="0">
                <a:hlinkClick r:id="rId2"/>
              </a:rPr>
              <a:t>http://thespread.us/clustering.html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FCFB7-2271-4F7D-9F7C-0680AB39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1488376"/>
            <a:ext cx="6000750" cy="170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1FD6E-7BB3-4E9E-8C33-7BC4E1912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83" y="1219478"/>
            <a:ext cx="1874960" cy="52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10 Announcements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410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Exams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Still grading…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Final Projects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Nov 14</a:t>
            </a:r>
            <a:r>
              <a:rPr lang="en-US" sz="2200" baseline="30000" dirty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summary stats due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Must summarize training data -&gt; having performed feature transformation and cleaning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Plan for Today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2">
            <a:normAutofit/>
          </a:bodyPr>
          <a:lstStyle/>
          <a:p>
            <a:r>
              <a:rPr lang="en-US" dirty="0"/>
              <a:t>What topics to cover for Data Management?</a:t>
            </a:r>
          </a:p>
          <a:p>
            <a:pPr lvl="1"/>
            <a:r>
              <a:rPr lang="en-US" dirty="0"/>
              <a:t>Merging data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basics</a:t>
            </a:r>
          </a:p>
          <a:p>
            <a:pPr lvl="1"/>
            <a:r>
              <a:rPr lang="en-US" dirty="0"/>
              <a:t>What else? </a:t>
            </a:r>
          </a:p>
          <a:p>
            <a:r>
              <a:rPr lang="en-US" dirty="0"/>
              <a:t>No problem set 11 (is that okay?)</a:t>
            </a:r>
          </a:p>
          <a:p>
            <a:r>
              <a:rPr lang="en-US" dirty="0"/>
              <a:t>Signup for presentations</a:t>
            </a:r>
          </a:p>
          <a:p>
            <a:pPr lvl="1"/>
            <a:r>
              <a:rPr lang="en-US" dirty="0"/>
              <a:t>Monday, Dec 3</a:t>
            </a:r>
            <a:r>
              <a:rPr lang="en-US" baseline="30000" dirty="0"/>
              <a:t>rd</a:t>
            </a:r>
            <a:endParaRPr lang="en-US" dirty="0"/>
          </a:p>
          <a:p>
            <a:pPr lvl="1"/>
            <a:r>
              <a:rPr lang="en-US" dirty="0"/>
              <a:t>Wednesday, Dec 5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K-means code</a:t>
            </a:r>
          </a:p>
          <a:p>
            <a:r>
              <a:rPr lang="en-US" dirty="0"/>
              <a:t>PCA</a:t>
            </a:r>
          </a:p>
          <a:p>
            <a:r>
              <a:rPr lang="en-US"/>
              <a:t>PCA code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7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C01DB8C-E9B4-4036-994C-97EEEA81510C}"/>
              </a:ext>
            </a:extLst>
          </p:cNvPr>
          <p:cNvSpPr txBox="1">
            <a:spLocks/>
          </p:cNvSpPr>
          <p:nvPr/>
        </p:nvSpPr>
        <p:spPr>
          <a:xfrm>
            <a:off x="838200" y="1414130"/>
            <a:ext cx="7528560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Begin with </a:t>
            </a:r>
            <a:r>
              <a:rPr lang="en-US" i="1" dirty="0"/>
              <a:t>n </a:t>
            </a:r>
            <a:r>
              <a:rPr lang="en-US" dirty="0"/>
              <a:t>observations and calculate all of the pairwise dissimilarities. Treat each observation as its own cluster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For </a:t>
            </a:r>
            <a:r>
              <a:rPr lang="pt-BR" i="1" dirty="0"/>
              <a:t>i </a:t>
            </a:r>
            <a:r>
              <a:rPr lang="pt-BR" dirty="0"/>
              <a:t>= </a:t>
            </a:r>
            <a:r>
              <a:rPr lang="pt-BR" i="1" dirty="0"/>
              <a:t>n, n </a:t>
            </a:r>
            <a:r>
              <a:rPr lang="pt-BR" dirty="0"/>
              <a:t>− 1</a:t>
            </a:r>
            <a:r>
              <a:rPr lang="pt-BR" i="1" dirty="0"/>
              <a:t>, . . . , </a:t>
            </a:r>
            <a:r>
              <a:rPr lang="pt-BR" dirty="0"/>
              <a:t>2 :</a:t>
            </a:r>
          </a:p>
          <a:p>
            <a:pPr lvl="1"/>
            <a:r>
              <a:rPr lang="en-US" dirty="0"/>
              <a:t>Examine all pairwise inter-cluster dissimilarities among 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clusters and identify the clusters that are most similar. Fuse these two clusters.</a:t>
            </a:r>
          </a:p>
          <a:p>
            <a:pPr lvl="1"/>
            <a:r>
              <a:rPr lang="en-US" dirty="0"/>
              <a:t>Compute the new pairwise inter-cluster dissimilarities among 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− 1 remaining clusters</a:t>
            </a:r>
          </a:p>
        </p:txBody>
      </p:sp>
    </p:spTree>
    <p:extLst>
      <p:ext uri="{BB962C8B-B14F-4D97-AF65-F5344CB8AC3E}">
        <p14:creationId xmlns:p14="http://schemas.microsoft.com/office/powerpoint/2010/main" val="27961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021DC9-4EF7-4A8C-8752-9C11A61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70" y="1119434"/>
            <a:ext cx="5631930" cy="53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DCE799-78BE-40FB-B435-28DA44AF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3" y="1019162"/>
            <a:ext cx="5613689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6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8477B0-9609-496A-A08D-5563264F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18" y="1209392"/>
            <a:ext cx="5537485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5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149CD039-10A5-4893-8A69-81D485BF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67" y="1145888"/>
            <a:ext cx="5689892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0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Connection to </a:t>
            </a:r>
            <a:r>
              <a:rPr lang="en-US">
                <a:solidFill>
                  <a:schemeClr val="accent1"/>
                </a:solidFill>
              </a:rPr>
              <a:t>“dendrograms”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E495-2380-41CE-85D5-1722FEC2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12" y="1601669"/>
            <a:ext cx="7533987" cy="47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4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6492" y="21446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2" y="1147762"/>
            <a:ext cx="9564586" cy="30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3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6492" y="21446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1" y="1147761"/>
            <a:ext cx="7203433" cy="2238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1" y="3924300"/>
            <a:ext cx="7124510" cy="14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82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68" y="376207"/>
            <a:ext cx="7180842" cy="5437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10" y="5994400"/>
            <a:ext cx="800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10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714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HBR AI Articles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Cleaning Factor Levels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Unsupervised Learning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K-means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Hierarchical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Principal Component Analysis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7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34" y="212725"/>
            <a:ext cx="7340600" cy="560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34" y="5813425"/>
            <a:ext cx="7785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8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to pick k? “Elbow Method”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025640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Plot explained variance by # of clusters</a:t>
            </a:r>
          </a:p>
          <a:p>
            <a:r>
              <a:rPr lang="en-US" dirty="0"/>
              <a:t>Look for the “bend” in the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3849"/>
            <a:ext cx="7187536" cy="31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497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Within-cluster sum of squares by # of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30" y="1227863"/>
            <a:ext cx="8010612" cy="51284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80933" y="1616172"/>
            <a:ext cx="33867" cy="43518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to pick k?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025640" cy="4762833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Silhouette score: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measure of dissimilarity between point </a:t>
                </a:r>
                <a:r>
                  <a:rPr lang="en-US" dirty="0" err="1"/>
                  <a:t>i</a:t>
                </a:r>
                <a:r>
                  <a:rPr lang="en-US" dirty="0"/>
                  <a:t> and other observations in its cluster. </a:t>
                </a:r>
              </a:p>
              <a:p>
                <a:pPr lvl="1"/>
                <a:r>
                  <a:rPr lang="en-US" dirty="0"/>
                  <a:t>1 = good match with cluster</a:t>
                </a:r>
              </a:p>
              <a:p>
                <a:pPr lvl="1"/>
                <a:r>
                  <a:rPr lang="en-US" dirty="0"/>
                  <a:t>-1 = really bad match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measure of dissimilarity between </a:t>
                </a:r>
                <a:r>
                  <a:rPr lang="en-US" dirty="0" err="1"/>
                  <a:t>i</a:t>
                </a:r>
                <a:r>
                  <a:rPr lang="en-US" dirty="0"/>
                  <a:t> and all other points in any cluster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025640" cy="4762833"/>
              </a:xfrm>
              <a:blipFill>
                <a:blip r:embed="rId2"/>
                <a:stretch>
                  <a:fillRect l="-1823" t="-2177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Silhouette Score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pic>
        <p:nvPicPr>
          <p:cNvPr id="21508" name="Picture 4" descr="Image result for k-means clustering silhouette plot r">
            <a:extLst>
              <a:ext uri="{FF2B5EF4-FFF2-40B4-BE49-F238E27FC236}">
                <a16:creationId xmlns:a16="http://schemas.microsoft.com/office/drawing/2014/main" id="{5C0EC207-D160-43E3-B21A-52154BD4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30" y="1147762"/>
            <a:ext cx="7115562" cy="53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17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Silhouette Score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484CCFC1-C34E-4DD9-BBDA-4E712341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5" y="1089813"/>
            <a:ext cx="7446691" cy="55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575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Motivation for Dimension Reduction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378874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Suppose we want to visualize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observations that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could examine every two-dimensional sub-plot</a:t>
                </a:r>
              </a:p>
              <a:p>
                <a:endParaRPr lang="en-US" dirty="0"/>
              </a:p>
              <a:p>
                <a:r>
                  <a:rPr lang="en-US" dirty="0"/>
                  <a:t>However, that would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h𝑜𝑤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𝑚𝑎𝑛𝑦</m:t>
                        </m:r>
                      </m:e>
                    </m:d>
                  </m:oMath>
                </a14:m>
                <a:r>
                  <a:rPr lang="en-US" dirty="0"/>
                  <a:t> subplots?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do we visualize data to see how “far apart” certain observations are from one another?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378874" cy="4762833"/>
              </a:xfrm>
              <a:blipFill rotWithShape="0">
                <a:blip r:embed="rId2"/>
                <a:stretch>
                  <a:fillRect l="-1488" t="-2177" r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Motivation for Dimension Reduction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378874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Sometimes in a regression setting, we care about controlling for many characteristics, but don’t care about interpreting those characteristics. </a:t>
            </a:r>
          </a:p>
          <a:p>
            <a:r>
              <a:rPr lang="en-US" dirty="0"/>
              <a:t>We can take those control variables, project them down into a lower dimensional subspace, then control for only those lower dimensional variables</a:t>
            </a:r>
          </a:p>
          <a:p>
            <a:r>
              <a:rPr lang="en-US" dirty="0"/>
              <a:t>E.g. take 100 controls variables, project down to 2 dimensions, and only control for those 2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Enter Principal Component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772400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PCA produces a low-dimensional representation of a dataset</a:t>
            </a:r>
            <a:r>
              <a:rPr lang="en-US" dirty="0"/>
              <a:t>.</a:t>
            </a:r>
          </a:p>
          <a:p>
            <a:r>
              <a:rPr lang="en-US" dirty="0"/>
              <a:t>It does so by finding </a:t>
            </a:r>
            <a:r>
              <a:rPr lang="en-US" dirty="0">
                <a:solidFill>
                  <a:srgbClr val="0070C0"/>
                </a:solidFill>
              </a:rPr>
              <a:t>directions of maximal variance </a:t>
            </a:r>
            <a:r>
              <a:rPr lang="en-US" dirty="0"/>
              <a:t>that are mutually orthogonal</a:t>
            </a:r>
          </a:p>
          <a:p>
            <a:endParaRPr lang="en-US" dirty="0"/>
          </a:p>
          <a:p>
            <a:r>
              <a:rPr lang="en-US" dirty="0"/>
              <a:t>In other words it asks the question</a:t>
            </a:r>
          </a:p>
          <a:p>
            <a:pPr marL="0" indent="0">
              <a:buNone/>
            </a:pPr>
            <a:r>
              <a:rPr lang="en-US" i="1" dirty="0"/>
              <a:t>If I had to pick a set of direction such that if I projected the data onto those directions, and then computed the variance of the points, which directions would maximize explained variance?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First Principal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4922"/>
                <a:ext cx="8656529" cy="5012042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600" dirty="0"/>
                  <a:t>PCA finds sequence of linear combinations of the variables that maximize variance and are mutually uncorrelated</a:t>
                </a:r>
              </a:p>
              <a:p>
                <a:r>
                  <a:rPr lang="en-US" sz="2600" dirty="0"/>
                  <a:t>The first principal component of a set of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/>
                  <a:t> is the normalized linear combination of the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	That have the largest variance</a:t>
                </a:r>
              </a:p>
              <a:p>
                <a:r>
                  <a:rPr lang="en-US" sz="2600" dirty="0"/>
                  <a:t>Normalized here means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600" b="0" i="1" smtClean="0">
                        <a:latin typeface="Cambria Math" charset="0"/>
                      </a:rPr>
                      <m:t>=1 </m:t>
                    </m:r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𝝓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600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is the vector of factor loadings of the first principal component</a:t>
                </a:r>
              </a:p>
              <a:p>
                <a:endParaRPr lang="en-US" sz="2600" i="1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4922"/>
                <a:ext cx="8656529" cy="5012042"/>
              </a:xfrm>
              <a:blipFill rotWithShape="0">
                <a:blip r:embed="rId2"/>
                <a:stretch>
                  <a:fillRect l="-1056" t="-1825" r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unsupervised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All of the machine learning we’ve encountered so far has been supervised learning such as regression</a:t>
                </a:r>
              </a:p>
              <a:p>
                <a:r>
                  <a:rPr lang="en-US" dirty="0"/>
                  <a:t>This last lecture will describe </a:t>
                </a:r>
                <a:r>
                  <a:rPr lang="en-US" b="1" dirty="0"/>
                  <a:t>unsupervised learning</a:t>
                </a:r>
              </a:p>
              <a:p>
                <a:r>
                  <a:rPr lang="en-US" dirty="0"/>
                  <a:t>In unsupervised learning,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features but we don’t observe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2177" r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Image result for unsupervised learning">
            <a:extLst>
              <a:ext uri="{FF2B5EF4-FFF2-40B4-BE49-F238E27FC236}">
                <a16:creationId xmlns:a16="http://schemas.microsoft.com/office/drawing/2014/main" id="{2A4F0787-3172-412F-928C-FB90B4AA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6" y="2191215"/>
            <a:ext cx="4786314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12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First Principal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8" y="993679"/>
            <a:ext cx="9806517" cy="5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3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Second Principal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4922"/>
                <a:ext cx="9931401" cy="5012042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600" dirty="0"/>
                  <a:t>After we have calculated the first principal component,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the second principle component is the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,⋯,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/>
                  <a:t> that has maximal variance out of all linear combinations that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r>
                  <a:rPr lang="en-US" sz="2600" dirty="0"/>
                  <a:t>The second principal component takes the form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𝝓</m:t>
                        </m:r>
                      </m:e>
                      <m:sub>
                        <m:r>
                          <a:rPr lang="en-US" sz="2600" b="1" i="1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is the vector of factor loadings of the second principal component</a:t>
                </a:r>
              </a:p>
              <a:p>
                <a:r>
                  <a:rPr lang="en-US" sz="2600" dirty="0"/>
                  <a:t>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is equivalent to constraining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to be orthogonal (perpendicular)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4922"/>
                <a:ext cx="9931401" cy="5012042"/>
              </a:xfrm>
              <a:blipFill rotWithShape="0">
                <a:blip r:embed="rId2"/>
                <a:stretch>
                  <a:fillRect l="-1043" t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Second Principal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66830"/>
            <a:ext cx="9632950" cy="57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Second Principal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977900"/>
            <a:ext cx="107061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9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Illustration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164922"/>
            <a:ext cx="8656529" cy="5012042"/>
          </a:xfrm>
        </p:spPr>
        <p:txBody>
          <a:bodyPr numCol="1">
            <a:normAutofit/>
          </a:bodyPr>
          <a:lstStyle/>
          <a:p>
            <a:r>
              <a:rPr lang="en-US" dirty="0" err="1"/>
              <a:t>USAarrests</a:t>
            </a:r>
            <a:r>
              <a:rPr lang="en-US" dirty="0"/>
              <a:t> data: For each 50 state in the US, number of arrests per 100,000 residents for each of the three crimes: assault, murder, and rape. Also record </a:t>
            </a:r>
            <a:r>
              <a:rPr lang="en-US" dirty="0" err="1"/>
              <a:t>UrbanPop</a:t>
            </a:r>
            <a:r>
              <a:rPr lang="en-US" dirty="0"/>
              <a:t>.</a:t>
            </a:r>
          </a:p>
          <a:p>
            <a:r>
              <a:rPr lang="en-US" dirty="0"/>
              <a:t>Principal component score vectors have a length of n = 50, and loading vectors have length p = 4 </a:t>
            </a:r>
          </a:p>
          <a:p>
            <a:r>
              <a:rPr lang="en-US" dirty="0"/>
              <a:t>PCA was performed after standardizing variables to have a mean of 0 and standard deviation of 1.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5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Illustration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9" y="1263817"/>
            <a:ext cx="7222326" cy="30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4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Illustration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9" y="1657193"/>
            <a:ext cx="8813252" cy="36768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9025467" y="3149600"/>
            <a:ext cx="1117600" cy="778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82200" y="2318603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</a:t>
            </a:r>
          </a:p>
          <a:p>
            <a:r>
              <a:rPr lang="en-US" sz="2400" dirty="0"/>
              <a:t>loadings</a:t>
            </a:r>
          </a:p>
        </p:txBody>
      </p:sp>
    </p:spTree>
    <p:extLst>
      <p:ext uri="{BB962C8B-B14F-4D97-AF65-F5344CB8AC3E}">
        <p14:creationId xmlns:p14="http://schemas.microsoft.com/office/powerpoint/2010/main" val="3871679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many PCAs to use? “Elbow Method” from “</a:t>
            </a:r>
            <a:r>
              <a:rPr lang="en-US" dirty="0" err="1">
                <a:solidFill>
                  <a:schemeClr val="accent1"/>
                </a:solidFill>
              </a:rPr>
              <a:t>Skree</a:t>
            </a:r>
            <a:r>
              <a:rPr lang="en-US" dirty="0">
                <a:solidFill>
                  <a:schemeClr val="accent1"/>
                </a:solidFill>
              </a:rPr>
              <a:t>”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263817"/>
            <a:ext cx="8756649" cy="51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8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Plotting PC1 and PC2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08451"/>
            <a:ext cx="8230251" cy="33478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164922"/>
            <a:ext cx="8656529" cy="1843529"/>
          </a:xfrm>
        </p:spPr>
        <p:txBody>
          <a:bodyPr numCol="1">
            <a:normAutofit/>
          </a:bodyPr>
          <a:lstStyle/>
          <a:p>
            <a:r>
              <a:rPr lang="en-US" dirty="0"/>
              <a:t>As promised, we can now use the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principal component to visualize the P-dimensional data on a 2-dimensional plot</a:t>
            </a:r>
          </a:p>
          <a:p>
            <a:r>
              <a:rPr lang="en-US" dirty="0"/>
              <a:t>This is called “projecting” our data in 2 dimensions</a:t>
            </a:r>
          </a:p>
        </p:txBody>
      </p:sp>
    </p:spTree>
    <p:extLst>
      <p:ext uri="{BB962C8B-B14F-4D97-AF65-F5344CB8AC3E}">
        <p14:creationId xmlns:p14="http://schemas.microsoft.com/office/powerpoint/2010/main" val="11691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“</a:t>
            </a:r>
            <a:r>
              <a:rPr lang="en-US" dirty="0" err="1">
                <a:solidFill>
                  <a:schemeClr val="accent1"/>
                </a:solidFill>
              </a:rPr>
              <a:t>Biplot</a:t>
            </a:r>
            <a:r>
              <a:rPr lang="en-US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3" y="961360"/>
            <a:ext cx="9144789" cy="58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2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Goals of 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248400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400" b="1" dirty="0"/>
                  <a:t>Since we don’t observe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b="1" dirty="0"/>
                  <a:t>, we can’t predict anything</a:t>
                </a:r>
              </a:p>
              <a:p>
                <a:r>
                  <a:rPr lang="en-US" sz="2400" dirty="0"/>
                  <a:t>The goal is more subtle here: can we discover interesting patterns in the data? Can we discover useful subgroups?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We’ll discuss two methods</a:t>
                </a:r>
              </a:p>
              <a:p>
                <a:pPr lvl="1"/>
                <a:r>
                  <a:rPr lang="en-US" b="1" dirty="0"/>
                  <a:t>clustering</a:t>
                </a:r>
                <a:r>
                  <a:rPr lang="en-US" dirty="0"/>
                  <a:t>: a broad class of methods for discovering unknown subgroups</a:t>
                </a:r>
              </a:p>
              <a:p>
                <a:pPr lvl="1"/>
                <a:r>
                  <a:rPr lang="en-US" b="1" dirty="0"/>
                  <a:t>principal component analysis</a:t>
                </a:r>
                <a:r>
                  <a:rPr lang="en-US" dirty="0"/>
                  <a:t>: a tool used for data visualization and dimension reduction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248400" cy="4762833"/>
              </a:xfrm>
              <a:blipFill>
                <a:blip r:embed="rId2"/>
                <a:stretch>
                  <a:fillRect l="-1366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mage result for unsupervised learning">
            <a:extLst>
              <a:ext uri="{FF2B5EF4-FFF2-40B4-BE49-F238E27FC236}">
                <a16:creationId xmlns:a16="http://schemas.microsoft.com/office/drawing/2014/main" id="{85276CED-F082-48CB-8444-B7CD40AE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17" y="2188694"/>
            <a:ext cx="4188616" cy="22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Challenge of unsupervised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6248400" cy="4762833"/>
          </a:xfrm>
        </p:spPr>
        <p:txBody>
          <a:bodyPr numCol="1">
            <a:normAutofit/>
          </a:bodyPr>
          <a:lstStyle/>
          <a:p>
            <a:r>
              <a:rPr lang="en-US" sz="2400" b="1" dirty="0"/>
              <a:t>Because we have no “truth”, the end result is more subjective</a:t>
            </a:r>
          </a:p>
          <a:p>
            <a:endParaRPr lang="en-US" sz="2400" b="1" dirty="0"/>
          </a:p>
          <a:p>
            <a:r>
              <a:rPr lang="en-US" sz="2400" b="1" dirty="0"/>
              <a:t>Some examples of unsupervised learning</a:t>
            </a:r>
          </a:p>
          <a:p>
            <a:pPr lvl="1"/>
            <a:r>
              <a:rPr lang="en-US" dirty="0"/>
              <a:t>subgroup of breast cancer patients that by gene expression are drug resistant</a:t>
            </a:r>
          </a:p>
          <a:p>
            <a:pPr lvl="1"/>
            <a:r>
              <a:rPr lang="en-US" dirty="0"/>
              <a:t>groups of shoppers characterized by browsing and purchase histories</a:t>
            </a:r>
          </a:p>
          <a:p>
            <a:pPr lvl="1"/>
            <a:r>
              <a:rPr lang="en-US" dirty="0"/>
              <a:t>movies grouped by ratings assigned by movie viewers</a:t>
            </a:r>
            <a:endParaRPr lang="en-US" b="1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as a “game”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592434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Tell the computer how many groups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you think the data should be split into</a:t>
                </a:r>
              </a:p>
              <a:p>
                <a:endParaRPr lang="en-US" dirty="0"/>
              </a:p>
              <a:p>
                <a:r>
                  <a:rPr lang="en-US" dirty="0"/>
                  <a:t>The computer splits the objects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groups such that the groups are most similar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592434" cy="4762833"/>
              </a:xfrm>
              <a:blipFill>
                <a:blip r:embed="rId2"/>
                <a:stretch>
                  <a:fillRect l="-1963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E1090E3-C2C5-4371-AC71-06602FFD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34" y="1180765"/>
            <a:ext cx="5139891" cy="476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8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6211824" cy="4762833"/>
          </a:xfrm>
        </p:spPr>
        <p:txBody>
          <a:bodyPr numCol="1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Decide how many clusters we want. Call this </a:t>
            </a:r>
            <a:r>
              <a:rPr lang="en-US" i="1" dirty="0"/>
              <a:t>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assign a number, 1</a:t>
            </a:r>
            <a:r>
              <a:rPr lang="en-US" i="1" dirty="0"/>
              <a:t>, . . . ,K</a:t>
            </a:r>
            <a:r>
              <a:rPr lang="en-US" dirty="0"/>
              <a:t>, to each of the observations. (Initial cluster assignment)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until clusters stop changing:</a:t>
            </a:r>
          </a:p>
          <a:p>
            <a:pPr lvl="1"/>
            <a:r>
              <a:rPr lang="en-US" b="1" dirty="0"/>
              <a:t>Expectation-step: </a:t>
            </a:r>
            <a:r>
              <a:rPr lang="en-US" dirty="0"/>
              <a:t>For each of the </a:t>
            </a:r>
            <a:r>
              <a:rPr lang="en-US" i="1" dirty="0"/>
              <a:t>K </a:t>
            </a:r>
            <a:r>
              <a:rPr lang="en-US" dirty="0"/>
              <a:t>clusters, compute the cluster centroid (center point, i.e. means for the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cluster)</a:t>
            </a:r>
          </a:p>
          <a:p>
            <a:pPr lvl="1"/>
            <a:r>
              <a:rPr lang="en-US" b="1" dirty="0"/>
              <a:t>Maximization-step: </a:t>
            </a:r>
            <a:r>
              <a:rPr lang="en-US" dirty="0"/>
              <a:t>Assign each observation to the cluster whose centroid is closest (in Euclidean distance)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E1090E3-C2C5-4371-AC71-06602FFD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48" y="1545890"/>
            <a:ext cx="3945877" cy="36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87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F8864594-2732-4033-BA3C-A56DA665F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6" y="952372"/>
            <a:ext cx="5194567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3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12173</TotalTime>
  <Words>1291</Words>
  <Application>Microsoft Macintosh PowerPoint</Application>
  <PresentationFormat>Widescreen</PresentationFormat>
  <Paragraphs>206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Class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Microsoft Office User</cp:lastModifiedBy>
  <cp:revision>356</cp:revision>
  <dcterms:created xsi:type="dcterms:W3CDTF">2017-09-18T21:16:23Z</dcterms:created>
  <dcterms:modified xsi:type="dcterms:W3CDTF">2019-11-12T06:41:44Z</dcterms:modified>
</cp:coreProperties>
</file>